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1"/>
  </p:notesMasterIdLst>
  <p:sldIdLst>
    <p:sldId id="256" r:id="rId3"/>
    <p:sldId id="257" r:id="rId4"/>
    <p:sldId id="918" r:id="rId5"/>
    <p:sldId id="258" r:id="rId6"/>
    <p:sldId id="259" r:id="rId7"/>
    <p:sldId id="883" r:id="rId8"/>
    <p:sldId id="948" r:id="rId9"/>
    <p:sldId id="263" r:id="rId10"/>
    <p:sldId id="919" r:id="rId11"/>
    <p:sldId id="260" r:id="rId12"/>
    <p:sldId id="862" r:id="rId13"/>
    <p:sldId id="957" r:id="rId14"/>
    <p:sldId id="958" r:id="rId15"/>
    <p:sldId id="1018" r:id="rId16"/>
    <p:sldId id="864" r:id="rId17"/>
    <p:sldId id="865" r:id="rId18"/>
    <p:sldId id="949" r:id="rId19"/>
    <p:sldId id="950" r:id="rId20"/>
    <p:sldId id="952" r:id="rId21"/>
    <p:sldId id="959" r:id="rId22"/>
    <p:sldId id="1006" r:id="rId23"/>
    <p:sldId id="962" r:id="rId24"/>
    <p:sldId id="961" r:id="rId25"/>
    <p:sldId id="927" r:id="rId26"/>
    <p:sldId id="273" r:id="rId27"/>
    <p:sldId id="943" r:id="rId28"/>
    <p:sldId id="944" r:id="rId29"/>
    <p:sldId id="1019" r:id="rId30"/>
    <p:sldId id="888" r:id="rId31"/>
    <p:sldId id="947" r:id="rId32"/>
    <p:sldId id="1022" r:id="rId33"/>
    <p:sldId id="1007" r:id="rId34"/>
    <p:sldId id="262" r:id="rId35"/>
    <p:sldId id="928" r:id="rId36"/>
    <p:sldId id="1005" r:id="rId37"/>
    <p:sldId id="1008" r:id="rId38"/>
    <p:sldId id="971" r:id="rId39"/>
    <p:sldId id="972" r:id="rId40"/>
    <p:sldId id="1020" r:id="rId41"/>
    <p:sldId id="932" r:id="rId42"/>
    <p:sldId id="1009" r:id="rId43"/>
    <p:sldId id="933" r:id="rId44"/>
    <p:sldId id="1001" r:id="rId45"/>
    <p:sldId id="998" r:id="rId46"/>
    <p:sldId id="997" r:id="rId47"/>
    <p:sldId id="975" r:id="rId48"/>
    <p:sldId id="999" r:id="rId49"/>
    <p:sldId id="977" r:id="rId50"/>
    <p:sldId id="976" r:id="rId51"/>
    <p:sldId id="967" r:id="rId52"/>
    <p:sldId id="968" r:id="rId53"/>
    <p:sldId id="931" r:id="rId54"/>
    <p:sldId id="966" r:id="rId55"/>
    <p:sldId id="1002" r:id="rId56"/>
    <p:sldId id="1011" r:id="rId57"/>
    <p:sldId id="1012" r:id="rId58"/>
    <p:sldId id="991" r:id="rId59"/>
    <p:sldId id="990" r:id="rId60"/>
    <p:sldId id="1013" r:id="rId61"/>
    <p:sldId id="994" r:id="rId62"/>
    <p:sldId id="1014" r:id="rId63"/>
    <p:sldId id="1015" r:id="rId64"/>
    <p:sldId id="1016" r:id="rId65"/>
    <p:sldId id="1017" r:id="rId66"/>
    <p:sldId id="1010" r:id="rId67"/>
    <p:sldId id="941" r:id="rId68"/>
    <p:sldId id="973" r:id="rId69"/>
    <p:sldId id="1023" r:id="rId70"/>
    <p:sldId id="1024" r:id="rId71"/>
    <p:sldId id="1025" r:id="rId72"/>
    <p:sldId id="1026" r:id="rId73"/>
    <p:sldId id="1027" r:id="rId74"/>
    <p:sldId id="1028" r:id="rId75"/>
    <p:sldId id="1029" r:id="rId76"/>
    <p:sldId id="1030" r:id="rId77"/>
    <p:sldId id="1031" r:id="rId78"/>
    <p:sldId id="1032" r:id="rId79"/>
    <p:sldId id="1033" r:id="rId80"/>
    <p:sldId id="1034" r:id="rId81"/>
    <p:sldId id="1035" r:id="rId82"/>
    <p:sldId id="1036" r:id="rId83"/>
    <p:sldId id="1037" r:id="rId84"/>
    <p:sldId id="1038" r:id="rId85"/>
    <p:sldId id="1039" r:id="rId86"/>
    <p:sldId id="1040" r:id="rId87"/>
    <p:sldId id="1041" r:id="rId88"/>
    <p:sldId id="1042" r:id="rId89"/>
    <p:sldId id="261" r:id="rId90"/>
    <p:sldId id="1043" r:id="rId91"/>
    <p:sldId id="1044" r:id="rId92"/>
    <p:sldId id="264" r:id="rId93"/>
    <p:sldId id="265" r:id="rId94"/>
    <p:sldId id="266" r:id="rId95"/>
    <p:sldId id="267" r:id="rId96"/>
    <p:sldId id="268" r:id="rId97"/>
    <p:sldId id="269" r:id="rId98"/>
    <p:sldId id="270" r:id="rId99"/>
    <p:sldId id="271" r:id="rId100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3"/>
    <a:srgbClr val="00B050"/>
    <a:srgbClr val="BBE0E3"/>
    <a:srgbClr val="FBA9A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C0A5-946A-458C-A050-722214758708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EDAC-DEC4-4D8B-8485-EA705668F3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5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10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07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1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543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37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14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42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76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9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6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31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585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1fa5b44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1fa5b44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1fa5b44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1fa5b44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1fa5b44a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1fa5b44a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1fa5b44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1fa5b44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1fa5b44a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1fa5b44a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1fa5b44a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1fa5b44a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1fa5b44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1fa5b44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1fa5b44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1fa5b44a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7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1fa5b44a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1fa5b44a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1fa5b44a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1fa5b44a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1fa5b44a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1fa5b44a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fa5b44a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fa5b44a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fa5b44a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fa5b44a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fa5b44a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fa5b44a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1fa5b44a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1fa5b44a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04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99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2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20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4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605" y="1347759"/>
            <a:ext cx="11554963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967" y="6459580"/>
            <a:ext cx="1054100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59579"/>
            <a:ext cx="10310348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/>
              <a:t>Vortrags-Kurztitel (Für alle Folien setzen: Klick auf "Einfügen" - "Kopf- und Fußzeile")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2208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79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13" name="Picture 32" descr="standard"/>
            <p:cNvPicPr/>
            <p:nvPr/>
          </p:nvPicPr>
          <p:blipFill>
            <a:blip r:embed="rId14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2" name="Picture 32" descr="standard"/>
            <p:cNvPicPr/>
            <p:nvPr/>
          </p:nvPicPr>
          <p:blipFill>
            <a:blip r:embed="rId14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3" name="Grafik 9" descr="mnmLogoNeu-50grau.pdf.emf"/>
          <p:cNvPicPr/>
          <p:nvPr/>
        </p:nvPicPr>
        <p:blipFill>
          <a:blip r:embed="rId15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4" name="Grafik 10" descr="IFI_notext-neueFarben.eps.emf"/>
          <p:cNvPicPr/>
          <p:nvPr/>
        </p:nvPicPr>
        <p:blipFill>
          <a:blip r:embed="rId16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 hidden="1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4"/>
          <p:cNvGrpSpPr/>
          <p:nvPr/>
        </p:nvGrpSpPr>
        <p:grpSpPr>
          <a:xfrm>
            <a:off x="0" y="0"/>
            <a:ext cx="12191400" cy="6868800"/>
            <a:chOff x="0" y="0"/>
            <a:chExt cx="12191400" cy="6868800"/>
          </a:xfrm>
        </p:grpSpPr>
        <p:pic>
          <p:nvPicPr>
            <p:cNvPr id="8" name="Picture 70" descr="start"/>
            <p:cNvPicPr/>
            <p:nvPr/>
          </p:nvPicPr>
          <p:blipFill>
            <a:blip r:embed="rId17"/>
            <a:stretch/>
          </p:blipFill>
          <p:spPr>
            <a:xfrm>
              <a:off x="3048120" y="0"/>
              <a:ext cx="9143280" cy="686880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" name="Picture 70" descr="start"/>
            <p:cNvPicPr/>
            <p:nvPr/>
          </p:nvPicPr>
          <p:blipFill>
            <a:blip r:embed="rId17"/>
            <a:srcRect r="40018"/>
            <a:stretch/>
          </p:blipFill>
          <p:spPr>
            <a:xfrm>
              <a:off x="0" y="0"/>
              <a:ext cx="5483160" cy="686880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49" name="Picture 32" descr="standard"/>
            <p:cNvPicPr/>
            <p:nvPr/>
          </p:nvPicPr>
          <p:blipFill>
            <a:blip r:embed="rId16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0" name="Picture 32" descr="standard"/>
            <p:cNvPicPr/>
            <p:nvPr/>
          </p:nvPicPr>
          <p:blipFill>
            <a:blip r:embed="rId16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1" name="Grafik 9" descr="mnmLogoNeu-50grau.pdf.emf"/>
          <p:cNvPicPr/>
          <p:nvPr/>
        </p:nvPicPr>
        <p:blipFill>
          <a:blip r:embed="rId17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52" name="Grafik 10" descr="IFI_notext-neueFarben.eps.emf"/>
          <p:cNvPicPr/>
          <p:nvPr/>
        </p:nvPicPr>
        <p:blipFill>
          <a:blip r:embed="rId18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3880" y="2332821"/>
            <a:ext cx="9467280" cy="1531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80000"/>
              </a:lnSpc>
            </a:pP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Weather</a:t>
            </a:r>
            <a:r>
              <a:rPr lang="de-DE" sz="8800" b="1" strike="noStrike" spc="-1" dirty="0">
                <a:solidFill>
                  <a:srgbClr val="000000"/>
                </a:solidFill>
                <a:latin typeface="LMU CompatilFact"/>
              </a:rPr>
              <a:t> </a:t>
            </a: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Frog</a:t>
            </a:r>
            <a:endParaRPr lang="en-US" sz="8800" b="0" strike="noStrike" spc="-1" dirty="0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337400" y="1413180"/>
            <a:ext cx="9840240" cy="683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Katja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Gutmair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Stella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Akouete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Noah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Hurmer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 und Anne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Gritto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348560" y="3618124"/>
            <a:ext cx="9829080" cy="2606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Abschlusspräsentation am 01. März 2021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Institut: Statistik 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Veranstaltung: Statistisches Praktikum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Projektpartner: M.Sc. Maximilian Weigert und </a:t>
            </a:r>
            <a:b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                           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             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M.Sc. Magdalena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Mittermeier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Betreuer: Prof. Dr. Helmut Küchenhoff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8E73F54-8C99-49E4-B8E1-DC7C9755D06D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Pro Tag Messungen an 160 Standorten zu 4 Zeitpunkten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Luftdruck in 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Pa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 auf Meeresspiegelhöhe (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mslp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) 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Geopotential </a:t>
                </a:r>
                <a:r>
                  <a:rPr lang="de-DE" sz="2000" dirty="0">
                    <a:latin typeface="LMU CompatilFact"/>
                  </a:rPr>
                  <a:t>auf 500 hPa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9.80665</m:t>
                        </m:r>
                      </m:den>
                    </m:f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𝑔𝑝𝑚</m:t>
                    </m:r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(</a:t>
                </a:r>
                <a:r>
                  <a:rPr lang="en-US" sz="2000" b="0" strike="noStrike" spc="-1" dirty="0" err="1">
                    <a:latin typeface="LMU CompatilFact"/>
                  </a:rPr>
                  <a:t>geopot</a:t>
                </a:r>
                <a:r>
                  <a:rPr lang="en-US" sz="2000" b="0" strike="noStrike" spc="-1" dirty="0">
                    <a:latin typeface="LMU CompatilFact"/>
                  </a:rPr>
                  <a:t>)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Standorte im 8x20 </a:t>
                </a:r>
                <a:r>
                  <a:rPr lang="de-DE" sz="2400" spc="-1" dirty="0" err="1">
                    <a:solidFill>
                      <a:srgbClr val="000000"/>
                    </a:solidFill>
                    <a:latin typeface="LMU CompatilFact"/>
                  </a:rPr>
                  <a:t>Grid</a:t>
                </a: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 über Europa und dem Nordatlantik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Für die Jahre 1900 bis 2010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Beschränkung auf eine Klimaperiode: Jahre 1971 bis 2000      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22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3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Reanalyse Datensatz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6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7C3A5B3-4440-4549-B575-E3FF659524D7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FF77A9-F02F-4485-AC9D-9CB2D4D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202974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12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7985511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13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4613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14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teraktive Schaltfläche: Leer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AE172AF-C92C-4058-AB81-ED285CEBA515}"/>
              </a:ext>
            </a:extLst>
          </p:cNvPr>
          <p:cNvSpPr/>
          <p:nvPr/>
        </p:nvSpPr>
        <p:spPr>
          <a:xfrm>
            <a:off x="7416799" y="2044983"/>
            <a:ext cx="2597007" cy="449754"/>
          </a:xfrm>
          <a:prstGeom prst="actionButtonBlank">
            <a:avLst/>
          </a:prstGeom>
          <a:solidFill>
            <a:srgbClr val="00B05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9341338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5BF1947-C5D7-4DE9-AA45-EAF93E0F87E1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4B43D-D01D-4542-91A4-9AD766C8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F3610-8467-462F-807A-1BE1041F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1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2 Parameter * 4 Zeitpunkte * 160 Messpunkte = 1280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6842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8E8-D9D3-468E-8406-A09A0681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225" r="1123" b="4021"/>
          <a:stretch/>
        </p:blipFill>
        <p:spPr bwMode="auto">
          <a:xfrm>
            <a:off x="254625" y="1509456"/>
            <a:ext cx="11806612" cy="48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F66F18C-7C3C-4FD5-8CFA-829192E0A21F}"/>
              </a:ext>
            </a:extLst>
          </p:cNvPr>
          <p:cNvSpPr txBox="1"/>
          <p:nvPr/>
        </p:nvSpPr>
        <p:spPr>
          <a:xfrm>
            <a:off x="1384917" y="1304640"/>
            <a:ext cx="10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Uhr                                      6 Uhr                                     12 Uhr                                      18 Uhr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CEEB8E-9258-4E36-B4F1-D855F03CFB4E}"/>
              </a:ext>
            </a:extLst>
          </p:cNvPr>
          <p:cNvSpPr txBox="1"/>
          <p:nvPr/>
        </p:nvSpPr>
        <p:spPr>
          <a:xfrm rot="16200000">
            <a:off x="-1855236" y="3755411"/>
            <a:ext cx="42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Geopotential                           </a:t>
            </a:r>
            <a:r>
              <a:rPr lang="de-DE" dirty="0" err="1"/>
              <a:t>Mslp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8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2B3AEB-5EA8-402B-A3F9-4D58D164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" y="1370880"/>
            <a:ext cx="120300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0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	 10958 Tage mit jeweils 320 Dimensionen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536AE2F-D8E9-4208-B7CE-6EE999B1BF66}"/>
              </a:ext>
            </a:extLst>
          </p:cNvPr>
          <p:cNvSpPr/>
          <p:nvPr/>
        </p:nvSpPr>
        <p:spPr>
          <a:xfrm>
            <a:off x="703710" y="536633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26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F22A250C-B370-49B2-943A-168C583F1AF4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55984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Aufbereitung der Daten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719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Aufbereitung der 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Erhoffte Wirkung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Dimensionen weiter reduzieren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Spezifische Gewichtung wichtiger Größen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Verbesserte Interpretierbarkeit</a:t>
            </a: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600"/>
              </a:spcBef>
              <a:buClr>
                <a:srgbClr val="000000"/>
              </a:buClr>
              <a:buSzPct val="75000"/>
            </a:pP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400"/>
              </a:spcBef>
              <a:buClr>
                <a:srgbClr val="000000"/>
              </a:buClr>
              <a:buSzPct val="75000"/>
            </a:pPr>
            <a:r>
              <a:rPr lang="de-DE" sz="2400" spc="-1" dirty="0">
                <a:latin typeface="LMU CompatilFact"/>
              </a:rPr>
              <a:t>	</a:t>
            </a:r>
            <a:endParaRPr lang="en-US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7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59120" y="2236734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Vorgehen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CBA76A-B13E-4830-A0EB-406817A7FE0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B7F75CF-2C73-45F6-9C2D-74C923B80FC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088A46-64CD-4D47-8AD3-5774378BF22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AD845C5-465A-4C05-ABF0-EAAA9659CC28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Ausgangslage: Datensatz mit 320 Dimensionen roher Messdaten</a:t>
            </a:r>
          </a:p>
          <a:p>
            <a:pPr marL="451260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Transformation zu Variablen, die jeweils eine interessierende Größe über alle Standorte zusammengefasst verkörpern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Beispiel: Mittelwert des Luftdrucks über alle Standorte am Tag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Insgesamt 48 Variablen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Beobachtungseinheit bleibt der Tag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765532D-BB0C-4E14-8190-131958A685FD}"/>
              </a:ext>
            </a:extLst>
          </p:cNvPr>
          <p:cNvSpPr/>
          <p:nvPr/>
        </p:nvSpPr>
        <p:spPr>
          <a:xfrm>
            <a:off x="348605" y="481637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7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54661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8F4C71-279D-4C5B-A100-12F9E1B503D5}"/>
              </a:ext>
            </a:extLst>
          </p:cNvPr>
          <p:cNvSpPr txBox="1"/>
          <p:nvPr/>
        </p:nvSpPr>
        <p:spPr>
          <a:xfrm rot="21441740">
            <a:off x="8081815" y="1877858"/>
            <a:ext cx="9812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B7B66-FFD5-4636-912F-A9B5240A4171}"/>
              </a:ext>
            </a:extLst>
          </p:cNvPr>
          <p:cNvSpPr txBox="1"/>
          <p:nvPr/>
        </p:nvSpPr>
        <p:spPr>
          <a:xfrm>
            <a:off x="9061641" y="4060725"/>
            <a:ext cx="314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Verteilungsvariablen</a:t>
            </a: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BF730C84-C26E-46A2-8BE8-76F9AD8EF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69919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22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27341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077835" y="247029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9132DF-47A9-4581-BD63-29EE5089857C}"/>
              </a:ext>
            </a:extLst>
          </p:cNvPr>
          <p:cNvSpPr txBox="1"/>
          <p:nvPr/>
        </p:nvSpPr>
        <p:spPr>
          <a:xfrm>
            <a:off x="8541751" y="3305895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Lage der Extrema</a:t>
            </a:r>
          </a:p>
        </p:txBody>
      </p:sp>
    </p:spTree>
    <p:extLst>
      <p:ext uri="{BB962C8B-B14F-4D97-AF65-F5344CB8AC3E}">
        <p14:creationId xmlns:p14="http://schemas.microsoft.com/office/powerpoint/2010/main" val="224395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117326" y="362740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9ADE7-3956-456C-89CB-A1F1F800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08050"/>
            <a:ext cx="8730000" cy="5238000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8ECC62-3341-4F06-8445-8B5D819DF05A}"/>
              </a:ext>
            </a:extLst>
          </p:cNvPr>
          <p:cNvCxnSpPr/>
          <p:nvPr/>
        </p:nvCxnSpPr>
        <p:spPr>
          <a:xfrm>
            <a:off x="5058137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9B91A3E-99B7-4AE7-88A6-A633EA218257}"/>
              </a:ext>
            </a:extLst>
          </p:cNvPr>
          <p:cNvCxnSpPr/>
          <p:nvPr/>
        </p:nvCxnSpPr>
        <p:spPr>
          <a:xfrm>
            <a:off x="6599499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552FC65-0A3C-4E65-A192-B0C509B7CBA8}"/>
              </a:ext>
            </a:extLst>
          </p:cNvPr>
          <p:cNvCxnSpPr/>
          <p:nvPr/>
        </p:nvCxnSpPr>
        <p:spPr>
          <a:xfrm>
            <a:off x="3136739" y="3259643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C079AFD-CDB4-4435-B935-FB5571E10758}"/>
              </a:ext>
            </a:extLst>
          </p:cNvPr>
          <p:cNvCxnSpPr/>
          <p:nvPr/>
        </p:nvCxnSpPr>
        <p:spPr>
          <a:xfrm>
            <a:off x="3136738" y="4164396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1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E22E8-1693-4C55-9EE8-D62FD263E6D5}"/>
              </a:ext>
            </a:extLst>
          </p:cNvPr>
          <p:cNvSpPr txBox="1"/>
          <p:nvPr/>
        </p:nvSpPr>
        <p:spPr>
          <a:xfrm rot="21441740">
            <a:off x="8067383" y="1839851"/>
            <a:ext cx="9812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6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59314-DD37-42EC-BD6A-C49133E8A160}"/>
              </a:ext>
            </a:extLst>
          </p:cNvPr>
          <p:cNvSpPr txBox="1"/>
          <p:nvPr/>
        </p:nvSpPr>
        <p:spPr>
          <a:xfrm>
            <a:off x="9029393" y="4144723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Räumliche Variablen</a:t>
            </a:r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BF8FE57F-D394-4416-B350-220C3C60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10944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2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162CE87-9C6E-445F-829B-7BF8C945985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381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Datensatz wird standardisiert, da die Skalen der einzelnen Variablen unterschiedlich sind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r>
                  <a:rPr lang="de-DE" sz="2400" spc="-1" dirty="0">
                    <a:latin typeface="LMU CompatilFact"/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pc="-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2400" b="0" i="0" spc="-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400" spc="-1" dirty="0">
                    <a:latin typeface="LMU CompatilFact"/>
                  </a:rPr>
                  <a:t>     mit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=1, …, 4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8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Variablen werden zudem gewichtet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Aufgeteilt in Kategorien, die jeweils in Summe gleich gewichtet sind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br>
                  <a:rPr lang="de-DE" sz="2000" spc="-1" dirty="0">
                    <a:latin typeface="LMU CompatilFact"/>
                  </a:rPr>
                </a:b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 r="-121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6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Gutmair,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154277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33201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3320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i="1" kern="1200" dirty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525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154277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4576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6645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76147" r="-298" b="-374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153600" r="-298" b="-22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100632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415517" r="-298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AB57D4-E45C-4631-AE81-33235679FBAB}"/>
                  </a:ext>
                </a:extLst>
              </p:cNvPr>
              <p:cNvSpPr txBox="1"/>
              <p:nvPr/>
            </p:nvSpPr>
            <p:spPr>
              <a:xfrm>
                <a:off x="5890665" y="4332112"/>
                <a:ext cx="397866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AB57D4-E45C-4631-AE81-33235679F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65" y="4332112"/>
                <a:ext cx="397866" cy="670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33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CCA6DE6-49B3-438D-9F8B-7648E718E79E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6254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5985B8-5873-4BEC-A226-ABCB519B8346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CustomShape 6"/>
              <p:cNvSpPr/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dirty="0">
                    <a:latin typeface="LMU CompatilFact"/>
                  </a:rPr>
                  <a:t>Verfahren des ”</a:t>
                </a:r>
                <a:r>
                  <a:rPr lang="de-DE" sz="2400" dirty="0" err="1">
                    <a:latin typeface="LMU CompatilFact"/>
                  </a:rPr>
                  <a:t>unsupervised</a:t>
                </a:r>
                <a:r>
                  <a:rPr lang="de-DE" sz="2400" dirty="0">
                    <a:latin typeface="LMU CompatilFact"/>
                  </a:rPr>
                  <a:t> </a:t>
                </a:r>
                <a:r>
                  <a:rPr lang="de-DE" sz="2400" dirty="0" err="1">
                    <a:latin typeface="LMU CompatilFact"/>
                  </a:rPr>
                  <a:t>learning</a:t>
                </a:r>
                <a:r>
                  <a:rPr lang="de-DE" sz="2400" dirty="0">
                    <a:latin typeface="LMU CompatilFact"/>
                  </a:rPr>
                  <a:t>” (kein Target)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Grundidee: Bildung von möglichst homogenen Gruppen, Cluster untereinander möglichst heterogen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Betrachten von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strike="noStrike" spc="-1" dirty="0">
                    <a:latin typeface="Arial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Objekten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mit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zugehörigen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Merkmalsvektoren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trike="noStrike" spc="-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b="0" strike="noStrike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latin typeface="LMU CompatilFact"/>
                  </a:rPr>
                  <a:t>Suchen einer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mit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trike="noStrike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wobei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     ∀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="0" strike="noStrike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Verschiedene Ansätze für Clustering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Optimale Partitionen</a:t>
                </a:r>
                <a:endParaRPr lang="de-DE" sz="2400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Distanz zwischen Objekten durch Ähnlichkeits- bzw. Distanzmaß</a:t>
                </a:r>
                <a:endParaRPr lang="de-DE" sz="2400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0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36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blipFill>
                <a:blip r:embed="rId3"/>
                <a:stretch>
                  <a:fillRect t="-1185" b="-889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Clusteranalyse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96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Clustera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lgorithmus PAM 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PAM steht für </a:t>
                </a:r>
                <a:r>
                  <a:rPr lang="de-DE" sz="2400" spc="-1" dirty="0" err="1">
                    <a:latin typeface="LMU CompatilFact"/>
                  </a:rPr>
                  <a:t>Partitioning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Around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Medoids</a:t>
                </a: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Gehört zu den Partitionierenden Verfahren</a:t>
                </a:r>
              </a:p>
              <a:p>
                <a:pPr marL="451260" indent="-34290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 err="1">
                    <a:latin typeface="LMU CompatilFact"/>
                    <a:cs typeface="Times New Roman" panose="02020603050405020304" pitchFamily="18" charset="0"/>
                  </a:rPr>
                  <a:t>Vorgehen</a:t>
                </a:r>
                <a:r>
                  <a:rPr lang="en-US" sz="2400" spc="-1" dirty="0">
                    <a:latin typeface="LMU CompatilFact"/>
                    <a:cs typeface="Times New Roman" panose="02020603050405020304" pitchFamily="18" charset="0"/>
                  </a:rPr>
                  <a:t>: 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1.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Anzahl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an Cluster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festlegen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                            2. Wahl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repräsentativen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Objekten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(Medoids)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aus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allen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Beobachtungen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	               3.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Für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jeden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Medoid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und jeden restlichen Datenpunkt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: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i. Entscheiden, ob ein Datenpunkt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einen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ersetzen soll anhand der Summe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   </a:t>
                </a:r>
                <a:r>
                  <a:rPr lang="de-DE" sz="105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der Distanzen von allen Datenpunkten zu deren jeweiligen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ii. Durchführen für alle Datenpunkte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</a:t>
                </a:r>
                <a:r>
                  <a:rPr lang="de-DE" sz="2000" spc="-1" dirty="0" err="1">
                    <a:latin typeface="LMU CompatilFact"/>
                  </a:rPr>
                  <a:t>iii.</a:t>
                </a:r>
                <a:r>
                  <a:rPr lang="de-DE" sz="2000" spc="-1" dirty="0">
                    <a:latin typeface="LMU CompatilFact"/>
                  </a:rPr>
                  <a:t> Auswahl der Datenpunkte als </a:t>
                </a:r>
                <a:r>
                  <a:rPr lang="de-DE" sz="2000" spc="-1" dirty="0" err="1">
                    <a:latin typeface="LMU CompatilFact"/>
                  </a:rPr>
                  <a:t>Medoids</a:t>
                </a:r>
                <a:r>
                  <a:rPr lang="de-DE" sz="2000" spc="-1" dirty="0">
                    <a:latin typeface="LMU CompatilFact"/>
                  </a:rPr>
                  <a:t>, die die Summe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am stärksten minimieren</a:t>
                </a: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de-DE" sz="2000" spc="-1" dirty="0">
                    <a:latin typeface="LMU CompatilFact"/>
                  </a:rPr>
                  <a:t>                             4.  Datenpunkte dem Cluster zuteilen, dessen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am nächsten zu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liegt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0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Distanzmaß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Manhattan-Metrik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die Distanz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zwischen zwei Objekten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definiert ist als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endParaRPr lang="de-DE" sz="2000" spc="-1" dirty="0">
                  <a:latin typeface="LMU CompatilFact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 spc="-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pc="-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de-DE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</a:t>
                </a: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	wobei 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,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3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A1FD39EB-68B4-4EF3-8385-DFD4FDD6386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de-D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67500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Maßzahl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für</a:t>
                </a:r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Qualität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Clusterings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Unabhängig</a:t>
                </a:r>
                <a:r>
                  <a:rPr lang="en-US" sz="2000" spc="-1" dirty="0">
                    <a:latin typeface="LMU CompatilFact"/>
                  </a:rPr>
                  <a:t> von der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der Cluster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Gehört</a:t>
                </a:r>
                <a:r>
                  <a:rPr lang="en-US" sz="2000" spc="-1" dirty="0">
                    <a:latin typeface="LMU CompatilFact"/>
                  </a:rPr>
                  <a:t> das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so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die Silhouette von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definiert</a:t>
                </a:r>
                <a: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als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:r>
                  <a:rPr lang="en-US" sz="105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14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b="0" i="0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durschnittliche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anderen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Punkten</a:t>
                </a:r>
                <a:r>
                  <a:rPr lang="en-US" sz="2000" spc="-1" dirty="0">
                    <a:latin typeface="LMU CompatilFact"/>
                  </a:rPr>
                  <a:t> des Clusters</a:t>
                </a:r>
                <a14:m>
                  <m:oMath xmlns:m="http://schemas.openxmlformats.org/officeDocument/2006/math">
                    <m:r>
                      <a:rPr lang="de-DE" sz="2000" spc="-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 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2000" spc="-1" dirty="0">
                    <a:latin typeface="LMU CompatilFact"/>
                  </a:rPr>
                  <a:t>	</a:t>
                </a:r>
                <a:r>
                  <a:rPr lang="de-DE" spc="-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GB" sz="2000" spc="-1" dirty="0"/>
                  <a:t> </a:t>
                </a:r>
                <a14:m>
                  <m:oMath xmlns:m="http://schemas.openxmlformats.org/officeDocument/2006/math">
                    <m:r>
                      <a:rPr lang="en-GB" i="1" spc="-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spc="-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nächstgelegensten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des Clusters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0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851310" lvl="1" indent="-28575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>
                    <a:latin typeface="LMU CompatilFact"/>
                  </a:rPr>
                  <a:t>Der </a:t>
                </a:r>
                <a:r>
                  <a:rPr lang="en-US" sz="2000" spc="-1" dirty="0" err="1">
                    <a:latin typeface="LMU CompatilFact"/>
                  </a:rPr>
                  <a:t>Silhouettenkoeffizient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dann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definiert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durch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1400" spc="-1" dirty="0">
                    <a:latin typeface="LMU CompatilFact"/>
                  </a:rPr>
                  <a:t>   </a:t>
                </a:r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                       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696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40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B1534-F54C-466B-AF92-AFDBAA59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9625"/>
            <a:ext cx="8711999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13132E-6C2B-40F0-9DC3-3E9A0F293EEC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Übergeordnete Fragestellung:</a:t>
            </a:r>
          </a:p>
          <a:p>
            <a:pPr marL="565560" lvl="1">
              <a:spcAft>
                <a:spcPts val="601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Wie verändert sich das Auftreten verschiedener Großwetterlagen (GWL) 			</a:t>
            </a: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unter dem Einfluss des Klimawandels?</a:t>
            </a:r>
          </a:p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Unsere Fragestellung:</a:t>
            </a:r>
            <a:endParaRPr lang="en-US" sz="2400" b="0" strike="noStrike" spc="-1" dirty="0">
              <a:latin typeface="Arial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Lassen sich Tage anhand von ihren Wettermesswerten sinnvoll clustern?</a:t>
            </a:r>
            <a:endParaRPr lang="en-US" sz="2400" b="0" strike="noStrike" spc="-1" dirty="0">
              <a:latin typeface="LMU CompatilFact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		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9767D0-5AE9-4C09-AF40-B182982F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Timeline</a:t>
            </a:r>
            <a:endParaRPr lang="en-US" sz="2400" spc="-1" dirty="0">
              <a:latin typeface="LMU CompatilFact"/>
            </a:endParaRP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Häufigkeiten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an </a:t>
            </a:r>
            <a:r>
              <a:rPr lang="en-GB" sz="2000" spc="-1" dirty="0" err="1">
                <a:latin typeface="LMU CompatilFact"/>
              </a:rPr>
              <a:t>aufeinanderfolgenden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Tagen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im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selben</a:t>
            </a:r>
            <a:r>
              <a:rPr lang="en-GB" sz="2000" spc="-1" dirty="0">
                <a:latin typeface="LMU CompatilFact"/>
              </a:rPr>
              <a:t> Cluster</a:t>
            </a: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Erwünscht</a:t>
            </a:r>
            <a:r>
              <a:rPr lang="en-GB" sz="2000" spc="-1" dirty="0">
                <a:latin typeface="LMU CompatilFact"/>
              </a:rPr>
              <a:t>: </a:t>
            </a: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ab 3 </a:t>
            </a:r>
            <a:r>
              <a:rPr lang="en-GB" sz="2000" spc="-1" dirty="0" err="1">
                <a:latin typeface="LMU CompatilFact"/>
              </a:rPr>
              <a:t>Tagen</a:t>
            </a:r>
            <a:endParaRPr lang="en-GB" sz="2000" spc="-1" dirty="0">
              <a:latin typeface="LMU CompatilFact"/>
            </a:endParaRP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Nach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oben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limitiert</a:t>
            </a:r>
            <a:br>
              <a:rPr lang="en-US" sz="2000" spc="-1" dirty="0">
                <a:latin typeface="LMU CompatilFact"/>
              </a:rPr>
            </a:br>
            <a:r>
              <a:rPr lang="en-US" sz="1400" spc="-1" dirty="0">
                <a:latin typeface="LMU CompatilFact"/>
              </a:rPr>
              <a:t>   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319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3A50DA-04C9-4DEC-A052-52C6D80A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0" y="1220344"/>
            <a:ext cx="8712000" cy="52272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2ACF991-8BF5-4651-8AF6-C8F4D0D3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32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5264A2-B14F-467C-8E0A-8B77FE18D58A}"/>
              </a:ext>
            </a:extLst>
          </p:cNvPr>
          <p:cNvSpPr/>
          <p:nvPr/>
        </p:nvSpPr>
        <p:spPr>
          <a:xfrm>
            <a:off x="6095700" y="4595149"/>
            <a:ext cx="606042" cy="200772"/>
          </a:xfrm>
          <a:prstGeom prst="ellipse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686560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8033287" y="2527670"/>
            <a:ext cx="3535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Übergang zwischen Clustern oft 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nicht sauber</a:t>
            </a:r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5D7EAD6-4F17-413B-97B5-F837CD587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7"/>
          <a:stretch/>
        </p:blipFill>
        <p:spPr>
          <a:xfrm>
            <a:off x="3517789" y="1743918"/>
            <a:ext cx="3577492" cy="456199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3517789" y="3770250"/>
            <a:ext cx="3577492" cy="154082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3641656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0F69E04-FFA7-414B-BC32-FB22594240EC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8925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2C28D0-682A-4028-A37D-39C1BC93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1" y="1208325"/>
            <a:ext cx="8711998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7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838076-036D-4AF2-940E-A4C1DF6E5687}"/>
              </a:ext>
            </a:extLst>
          </p:cNvPr>
          <p:cNvGrpSpPr/>
          <p:nvPr/>
        </p:nvGrpSpPr>
        <p:grpSpPr>
          <a:xfrm>
            <a:off x="1738800" y="1205232"/>
            <a:ext cx="8773577" cy="5238000"/>
            <a:chOff x="2007431" y="1205232"/>
            <a:chExt cx="8773577" cy="523800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472943D-8798-459B-9545-E65A413146ED}"/>
                </a:ext>
              </a:extLst>
            </p:cNvPr>
            <p:cNvGrpSpPr/>
            <p:nvPr/>
          </p:nvGrpSpPr>
          <p:grpSpPr>
            <a:xfrm>
              <a:off x="9352711" y="2111205"/>
              <a:ext cx="1428297" cy="3261542"/>
              <a:chOff x="8826416" y="2000317"/>
              <a:chExt cx="1428297" cy="3261542"/>
            </a:xfrm>
          </p:grpSpPr>
          <p:sp>
            <p:nvSpPr>
              <p:cNvPr id="13" name="Interaktive Schaltfläche: Leer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4D39D65-3F65-4B3F-BC22-50FC3BF816DA}"/>
                  </a:ext>
                </a:extLst>
              </p:cNvPr>
              <p:cNvSpPr/>
              <p:nvPr/>
            </p:nvSpPr>
            <p:spPr>
              <a:xfrm>
                <a:off x="8915040" y="2573394"/>
                <a:ext cx="237518" cy="237518"/>
              </a:xfrm>
              <a:prstGeom prst="actionButtonBlank">
                <a:avLst/>
              </a:prstGeom>
              <a:solidFill>
                <a:srgbClr val="E41A1C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9" name="Interaktive Schaltfläche: Leer 1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0285D60-AF6C-487D-B147-08032A2FA973}"/>
                  </a:ext>
                </a:extLst>
              </p:cNvPr>
              <p:cNvSpPr/>
              <p:nvPr/>
            </p:nvSpPr>
            <p:spPr>
              <a:xfrm>
                <a:off x="8915040" y="2911248"/>
                <a:ext cx="237518" cy="237518"/>
              </a:xfrm>
              <a:prstGeom prst="actionButtonBlank">
                <a:avLst/>
              </a:prstGeom>
              <a:solidFill>
                <a:srgbClr val="4DAF4A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0" name="Interaktive Schaltfläche: Leer 1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43AC506-13F2-4C08-91F5-BE2DA2193236}"/>
                  </a:ext>
                </a:extLst>
              </p:cNvPr>
              <p:cNvSpPr/>
              <p:nvPr/>
            </p:nvSpPr>
            <p:spPr>
              <a:xfrm>
                <a:off x="9538369" y="2573394"/>
                <a:ext cx="237518" cy="237518"/>
              </a:xfrm>
              <a:prstGeom prst="actionButtonBlank">
                <a:avLst/>
              </a:prstGeom>
              <a:solidFill>
                <a:srgbClr val="377EB8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1" name="Interaktive Schaltfläche: Leer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D0FED7C-211C-4F54-823A-0A220FE000E4}"/>
                  </a:ext>
                </a:extLst>
              </p:cNvPr>
              <p:cNvSpPr/>
              <p:nvPr/>
            </p:nvSpPr>
            <p:spPr>
              <a:xfrm>
                <a:off x="9538369" y="2909164"/>
                <a:ext cx="237518" cy="237518"/>
              </a:xfrm>
              <a:prstGeom prst="actionButtonBlank">
                <a:avLst/>
              </a:prstGeom>
              <a:solidFill>
                <a:srgbClr val="984EA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2" name="Interaktive Schaltfläche: Leer 2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B4C7C87-7A1C-4C1B-AD1D-A8B199DC1D7C}"/>
                  </a:ext>
                </a:extLst>
              </p:cNvPr>
              <p:cNvSpPr/>
              <p:nvPr/>
            </p:nvSpPr>
            <p:spPr>
              <a:xfrm>
                <a:off x="8915040" y="3252672"/>
                <a:ext cx="237518" cy="237518"/>
              </a:xfrm>
              <a:prstGeom prst="actionButtonBlank">
                <a:avLst/>
              </a:prstGeom>
              <a:solidFill>
                <a:srgbClr val="FF7F00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3" name="Interaktive Schaltfläche: Leer 2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1092998-DDC8-4BA0-9E63-05D3AE3AAE85}"/>
                  </a:ext>
                </a:extLst>
              </p:cNvPr>
              <p:cNvSpPr/>
              <p:nvPr/>
            </p:nvSpPr>
            <p:spPr>
              <a:xfrm>
                <a:off x="9538369" y="3252672"/>
                <a:ext cx="237518" cy="237518"/>
              </a:xfrm>
              <a:prstGeom prst="actionButtonBlank">
                <a:avLst/>
              </a:prstGeom>
              <a:solidFill>
                <a:srgbClr val="FFFF3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4" name="Interaktive Schaltfläche: Leer 2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1ED8DC97-30D6-46EB-8F97-00D1530EB210}"/>
                  </a:ext>
                </a:extLst>
              </p:cNvPr>
              <p:cNvSpPr/>
              <p:nvPr/>
            </p:nvSpPr>
            <p:spPr>
              <a:xfrm>
                <a:off x="8915040" y="4308973"/>
                <a:ext cx="237518" cy="237518"/>
              </a:xfrm>
              <a:prstGeom prst="actionButtonBlank">
                <a:avLst/>
              </a:prstGeom>
              <a:solidFill>
                <a:srgbClr val="FBB4AE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5" name="Interaktive Schaltfläche: Leer 2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2AAE54C-0338-4F5D-A63B-6FF7FADDD6A6}"/>
                  </a:ext>
                </a:extLst>
              </p:cNvPr>
              <p:cNvSpPr/>
              <p:nvPr/>
            </p:nvSpPr>
            <p:spPr>
              <a:xfrm>
                <a:off x="8915040" y="4654070"/>
                <a:ext cx="237518" cy="237518"/>
              </a:xfrm>
              <a:prstGeom prst="actionButtonBlank">
                <a:avLst/>
              </a:prstGeom>
              <a:solidFill>
                <a:srgbClr val="CCEBC5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6" name="Interaktive Schaltfläche: Leer 2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3B99BD0-FEB9-421E-8E85-BB8564290628}"/>
                  </a:ext>
                </a:extLst>
              </p:cNvPr>
              <p:cNvSpPr/>
              <p:nvPr/>
            </p:nvSpPr>
            <p:spPr>
              <a:xfrm>
                <a:off x="8915040" y="4999167"/>
                <a:ext cx="237518" cy="237518"/>
              </a:xfrm>
              <a:prstGeom prst="actionButtonBlank">
                <a:avLst/>
              </a:prstGeom>
              <a:solidFill>
                <a:srgbClr val="FED9A6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7" name="Interaktive Schaltfläche: Leer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2C59025-5D98-4802-8369-D6603A76DD32}"/>
                  </a:ext>
                </a:extLst>
              </p:cNvPr>
              <p:cNvSpPr/>
              <p:nvPr/>
            </p:nvSpPr>
            <p:spPr>
              <a:xfrm>
                <a:off x="9540138" y="4308973"/>
                <a:ext cx="237518" cy="237518"/>
              </a:xfrm>
              <a:prstGeom prst="actionButtonBlank">
                <a:avLst/>
              </a:prstGeom>
              <a:solidFill>
                <a:srgbClr val="B3CDE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9" name="Interaktive Schaltfläche: Leer 2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F5369C8-B7DD-40C8-AFD4-4AFAAA1600D3}"/>
                  </a:ext>
                </a:extLst>
              </p:cNvPr>
              <p:cNvSpPr/>
              <p:nvPr/>
            </p:nvSpPr>
            <p:spPr>
              <a:xfrm>
                <a:off x="9538369" y="4654070"/>
                <a:ext cx="237518" cy="237518"/>
              </a:xfrm>
              <a:prstGeom prst="actionButtonBlank">
                <a:avLst/>
              </a:prstGeom>
              <a:solidFill>
                <a:srgbClr val="DECBE4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B06B628-09BC-4931-AFC3-1C98D3C59C59}"/>
                  </a:ext>
                </a:extLst>
              </p:cNvPr>
              <p:cNvSpPr txBox="1"/>
              <p:nvPr/>
            </p:nvSpPr>
            <p:spPr>
              <a:xfrm>
                <a:off x="8826416" y="2000317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Sommer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63378E9-DC60-4BB2-B6BA-8234EB740231}"/>
                  </a:ext>
                </a:extLst>
              </p:cNvPr>
              <p:cNvSpPr txBox="1"/>
              <p:nvPr/>
            </p:nvSpPr>
            <p:spPr>
              <a:xfrm>
                <a:off x="9165953" y="2546348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A9DB85E-C16D-4E38-86E9-B2D06AAF27AE}"/>
                  </a:ext>
                </a:extLst>
              </p:cNvPr>
              <p:cNvSpPr txBox="1"/>
              <p:nvPr/>
            </p:nvSpPr>
            <p:spPr>
              <a:xfrm>
                <a:off x="9161053" y="4266715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         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07ED406-1606-4A03-B59C-5EE284699084}"/>
                  </a:ext>
                </a:extLst>
              </p:cNvPr>
              <p:cNvSpPr txBox="1"/>
              <p:nvPr/>
            </p:nvSpPr>
            <p:spPr>
              <a:xfrm>
                <a:off x="8870728" y="3734632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Winter</a:t>
                </a:r>
              </a:p>
            </p:txBody>
          </p:sp>
        </p:grpSp>
        <p:sp>
          <p:nvSpPr>
            <p:cNvPr id="28" name="Interaktive Schaltfläche: Leer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CEE3261-8C88-4D1F-B471-773C68DAFE4D}"/>
                </a:ext>
              </a:extLst>
            </p:cNvPr>
            <p:cNvSpPr/>
            <p:nvPr/>
          </p:nvSpPr>
          <p:spPr>
            <a:xfrm>
              <a:off x="10064664" y="5112369"/>
              <a:ext cx="237518" cy="237518"/>
            </a:xfrm>
            <a:prstGeom prst="actionButtonBlank">
              <a:avLst/>
            </a:prstGeom>
            <a:solidFill>
              <a:srgbClr val="FFFF33">
                <a:alpha val="50000"/>
              </a:srgb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785FE1-00CE-43AC-95DD-9279D925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431" y="1205232"/>
              <a:ext cx="7155737" cy="523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956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622A8C5C-1D11-4007-A780-1E0CA6D421D0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7452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68EA2C-9586-4882-B01D-DF104C5A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9575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0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47966E-1C78-425C-A188-7F7F5438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88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Definition Großwetterlage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Atmosphärischer Wetterzustand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Definiert über ganz Europa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Dauer: </a:t>
                </a:r>
                <a14:m>
                  <m:oMath xmlns:m="http://schemas.openxmlformats.org/officeDocument/2006/math">
                    <m:r>
                      <a:rPr lang="de-DE" sz="20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3 Tage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Kategorisierung nach dem Katalog von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de-DE" sz="2000" spc="-1" dirty="0">
                  <a:solidFill>
                    <a:srgbClr val="000000"/>
                  </a:solidFill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29 GWL nach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en-US" sz="2000" spc="-1" dirty="0">
                  <a:solidFill>
                    <a:srgbClr val="000000"/>
                  </a:solid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latin typeface="Arial"/>
                </a:endParaRPr>
              </a:p>
              <a:p>
                <a:pPr marL="864000" lvl="1" indent="-323640">
                  <a:lnSpc>
                    <a:spcPct val="100000"/>
                  </a:lnSpc>
                  <a:spcBef>
                    <a:spcPts val="1134"/>
                  </a:spcBef>
                  <a:buClr>
                    <a:srgbClr val="000000"/>
                  </a:buClr>
                  <a:buSzPct val="75000"/>
                  <a:buFont typeface="Symbol"/>
                  <a:buChar char=""/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81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871;p87">
            <a:extLst>
              <a:ext uri="{FF2B5EF4-FFF2-40B4-BE49-F238E27FC236}">
                <a16:creationId xmlns:a16="http://schemas.microsoft.com/office/drawing/2014/main" id="{749F5C21-FBCB-41A3-868D-2A955E3C4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59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CEB5F0B-89EA-4DEE-8107-40DCB3F345EB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616397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52236A-F702-4DDE-A3DA-D0B1EDC1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13200"/>
            <a:ext cx="9429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1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153156" y="262539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78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Zum Teil wechseln Cluster passend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mit den GWL am Tag 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D66C03B-7221-4150-AC43-4AE8E7EF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0" y="2062800"/>
            <a:ext cx="5615357" cy="433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1D0A98-CE66-41E7-A1D0-70A5A3E23A01}"/>
              </a:ext>
            </a:extLst>
          </p:cNvPr>
          <p:cNvSpPr/>
          <p:nvPr/>
        </p:nvSpPr>
        <p:spPr>
          <a:xfrm>
            <a:off x="1567554" y="3867239"/>
            <a:ext cx="4366403" cy="129506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9770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F184102-BA43-4DE4-B58E-ABBA8805BFA6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3.   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18754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DC88A6D3-1297-449C-8408-70DA2AF1BC81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Standort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17C077D5-87BD-4BD9-A906-0511F3FCF829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936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96;p104">
            <a:extLst>
              <a:ext uri="{FF2B5EF4-FFF2-40B4-BE49-F238E27FC236}">
                <a16:creationId xmlns:a16="http://schemas.microsoft.com/office/drawing/2014/main" id="{25E0AFE9-228F-4C2E-8111-66F97ED8B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95;p104">
            <a:extLst>
              <a:ext uri="{FF2B5EF4-FFF2-40B4-BE49-F238E27FC236}">
                <a16:creationId xmlns:a16="http://schemas.microsoft.com/office/drawing/2014/main" id="{A208C954-9E02-4187-95D5-5BB27733F0D6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9;p105">
            <a:extLst>
              <a:ext uri="{FF2B5EF4-FFF2-40B4-BE49-F238E27FC236}">
                <a16:creationId xmlns:a16="http://schemas.microsoft.com/office/drawing/2014/main" id="{112CF9C1-306F-48A0-BC55-9392D339C18F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74FB87-0F75-4E3C-B0DD-85AC3900D9F9}"/>
              </a:ext>
            </a:extLst>
          </p:cNvPr>
          <p:cNvSpPr/>
          <p:nvPr/>
        </p:nvSpPr>
        <p:spPr>
          <a:xfrm>
            <a:off x="1607125" y="2623127"/>
            <a:ext cx="2179783" cy="1838037"/>
          </a:xfrm>
          <a:custGeom>
            <a:avLst/>
            <a:gdLst>
              <a:gd name="connsiteX0" fmla="*/ 0 w 2179782"/>
              <a:gd name="connsiteY0" fmla="*/ 1736437 h 1810328"/>
              <a:gd name="connsiteX1" fmla="*/ 18473 w 2179782"/>
              <a:gd name="connsiteY1" fmla="*/ 628073 h 1810328"/>
              <a:gd name="connsiteX2" fmla="*/ 628073 w 2179782"/>
              <a:gd name="connsiteY2" fmla="*/ 27709 h 1810328"/>
              <a:gd name="connsiteX3" fmla="*/ 2179782 w 2179782"/>
              <a:gd name="connsiteY3" fmla="*/ 0 h 1810328"/>
              <a:gd name="connsiteX4" fmla="*/ 2161309 w 2179782"/>
              <a:gd name="connsiteY4" fmla="*/ 831273 h 1810328"/>
              <a:gd name="connsiteX5" fmla="*/ 1597891 w 2179782"/>
              <a:gd name="connsiteY5" fmla="*/ 858982 h 1810328"/>
              <a:gd name="connsiteX6" fmla="*/ 1108364 w 2179782"/>
              <a:gd name="connsiteY6" fmla="*/ 1810328 h 1810328"/>
              <a:gd name="connsiteX7" fmla="*/ 0 w 2179782"/>
              <a:gd name="connsiteY7" fmla="*/ 1736437 h 1810328"/>
              <a:gd name="connsiteX0" fmla="*/ 0 w 2189019"/>
              <a:gd name="connsiteY0" fmla="*/ 1782619 h 1810328"/>
              <a:gd name="connsiteX1" fmla="*/ 27710 w 2189019"/>
              <a:gd name="connsiteY1" fmla="*/ 628073 h 1810328"/>
              <a:gd name="connsiteX2" fmla="*/ 637310 w 2189019"/>
              <a:gd name="connsiteY2" fmla="*/ 27709 h 1810328"/>
              <a:gd name="connsiteX3" fmla="*/ 2189019 w 2189019"/>
              <a:gd name="connsiteY3" fmla="*/ 0 h 1810328"/>
              <a:gd name="connsiteX4" fmla="*/ 2170546 w 2189019"/>
              <a:gd name="connsiteY4" fmla="*/ 831273 h 1810328"/>
              <a:gd name="connsiteX5" fmla="*/ 1607128 w 2189019"/>
              <a:gd name="connsiteY5" fmla="*/ 858982 h 1810328"/>
              <a:gd name="connsiteX6" fmla="*/ 1117601 w 2189019"/>
              <a:gd name="connsiteY6" fmla="*/ 1810328 h 1810328"/>
              <a:gd name="connsiteX7" fmla="*/ 0 w 2189019"/>
              <a:gd name="connsiteY7" fmla="*/ 1782619 h 1810328"/>
              <a:gd name="connsiteX0" fmla="*/ 0 w 2179783"/>
              <a:gd name="connsiteY0" fmla="*/ 1838037 h 1838037"/>
              <a:gd name="connsiteX1" fmla="*/ 18474 w 2179783"/>
              <a:gd name="connsiteY1" fmla="*/ 628073 h 1838037"/>
              <a:gd name="connsiteX2" fmla="*/ 628074 w 2179783"/>
              <a:gd name="connsiteY2" fmla="*/ 27709 h 1838037"/>
              <a:gd name="connsiteX3" fmla="*/ 2179783 w 2179783"/>
              <a:gd name="connsiteY3" fmla="*/ 0 h 1838037"/>
              <a:gd name="connsiteX4" fmla="*/ 2161310 w 2179783"/>
              <a:gd name="connsiteY4" fmla="*/ 831273 h 1838037"/>
              <a:gd name="connsiteX5" fmla="*/ 1597892 w 2179783"/>
              <a:gd name="connsiteY5" fmla="*/ 858982 h 1838037"/>
              <a:gd name="connsiteX6" fmla="*/ 1108365 w 2179783"/>
              <a:gd name="connsiteY6" fmla="*/ 1810328 h 1838037"/>
              <a:gd name="connsiteX7" fmla="*/ 0 w 2179783"/>
              <a:gd name="connsiteY7" fmla="*/ 1838037 h 18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9783" h="1838037">
                <a:moveTo>
                  <a:pt x="0" y="1838037"/>
                </a:moveTo>
                <a:lnTo>
                  <a:pt x="18474" y="628073"/>
                </a:lnTo>
                <a:lnTo>
                  <a:pt x="628074" y="27709"/>
                </a:lnTo>
                <a:lnTo>
                  <a:pt x="2179783" y="0"/>
                </a:lnTo>
                <a:lnTo>
                  <a:pt x="2161310" y="831273"/>
                </a:lnTo>
                <a:lnTo>
                  <a:pt x="1597892" y="858982"/>
                </a:lnTo>
                <a:lnTo>
                  <a:pt x="1108365" y="1810328"/>
                </a:lnTo>
                <a:lnTo>
                  <a:pt x="0" y="18380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B16B80-3417-4A37-B958-0BDB94FC0433}"/>
              </a:ext>
            </a:extLst>
          </p:cNvPr>
          <p:cNvSpPr/>
          <p:nvPr/>
        </p:nvSpPr>
        <p:spPr>
          <a:xfrm>
            <a:off x="5717309" y="2632364"/>
            <a:ext cx="997527" cy="2512291"/>
          </a:xfrm>
          <a:custGeom>
            <a:avLst/>
            <a:gdLst>
              <a:gd name="connsiteX0" fmla="*/ 951346 w 997527"/>
              <a:gd name="connsiteY0" fmla="*/ 0 h 2512291"/>
              <a:gd name="connsiteX1" fmla="*/ 46182 w 997527"/>
              <a:gd name="connsiteY1" fmla="*/ 157018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79055 w 997527"/>
              <a:gd name="connsiteY5" fmla="*/ 9236 h 2512291"/>
              <a:gd name="connsiteX6" fmla="*/ 951346 w 997527"/>
              <a:gd name="connsiteY6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527" h="2512291">
                <a:moveTo>
                  <a:pt x="951346" y="0"/>
                </a:moveTo>
                <a:lnTo>
                  <a:pt x="129310" y="295563"/>
                </a:lnTo>
                <a:lnTo>
                  <a:pt x="0" y="1477818"/>
                </a:lnTo>
                <a:lnTo>
                  <a:pt x="369454" y="2170545"/>
                </a:lnTo>
                <a:lnTo>
                  <a:pt x="997527" y="2512291"/>
                </a:lnTo>
                <a:cubicBezTo>
                  <a:pt x="982133" y="1696412"/>
                  <a:pt x="994449" y="825115"/>
                  <a:pt x="979055" y="9236"/>
                </a:cubicBezTo>
                <a:lnTo>
                  <a:pt x="951346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784992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07;p105">
            <a:extLst>
              <a:ext uri="{FF2B5EF4-FFF2-40B4-BE49-F238E27FC236}">
                <a16:creationId xmlns:a16="http://schemas.microsoft.com/office/drawing/2014/main" id="{A66139F6-EB7D-4E56-8A02-568C4C3B134B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108;p105">
            <a:extLst>
              <a:ext uri="{FF2B5EF4-FFF2-40B4-BE49-F238E27FC236}">
                <a16:creationId xmlns:a16="http://schemas.microsoft.com/office/drawing/2014/main" id="{E4F64BF4-DBB8-4FA3-8C81-EC7ADD974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09;p105">
            <a:extLst>
              <a:ext uri="{FF2B5EF4-FFF2-40B4-BE49-F238E27FC236}">
                <a16:creationId xmlns:a16="http://schemas.microsoft.com/office/drawing/2014/main" id="{29D28A84-8902-4CF5-A349-712D503142CA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7D4E9E-B9DA-4AC7-8CB4-F47BA881E6C7}"/>
              </a:ext>
            </a:extLst>
          </p:cNvPr>
          <p:cNvSpPr/>
          <p:nvPr/>
        </p:nvSpPr>
        <p:spPr>
          <a:xfrm>
            <a:off x="1091953" y="1907515"/>
            <a:ext cx="2646981" cy="2193967"/>
          </a:xfrm>
          <a:custGeom>
            <a:avLst/>
            <a:gdLst>
              <a:gd name="connsiteX0" fmla="*/ 8878 w 2610035"/>
              <a:gd name="connsiteY0" fmla="*/ 0 h 2201662"/>
              <a:gd name="connsiteX1" fmla="*/ 0 w 2610035"/>
              <a:gd name="connsiteY1" fmla="*/ 2041864 h 2201662"/>
              <a:gd name="connsiteX2" fmla="*/ 310719 w 2610035"/>
              <a:gd name="connsiteY2" fmla="*/ 2201662 h 2201662"/>
              <a:gd name="connsiteX3" fmla="*/ 1553593 w 2610035"/>
              <a:gd name="connsiteY3" fmla="*/ 2059620 h 2201662"/>
              <a:gd name="connsiteX4" fmla="*/ 2556769 w 2610035"/>
              <a:gd name="connsiteY4" fmla="*/ 1003177 h 2201662"/>
              <a:gd name="connsiteX5" fmla="*/ 2610035 w 2610035"/>
              <a:gd name="connsiteY5" fmla="*/ 26633 h 2201662"/>
              <a:gd name="connsiteX6" fmla="*/ 8878 w 2610035"/>
              <a:gd name="connsiteY6" fmla="*/ 0 h 2201662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553593 w 2646981"/>
              <a:gd name="connsiteY3" fmla="*/ 2060808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279678 w 2646981"/>
              <a:gd name="connsiteY4" fmla="*/ 874533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6981" h="2202850">
                <a:moveTo>
                  <a:pt x="8878" y="1188"/>
                </a:moveTo>
                <a:cubicBezTo>
                  <a:pt x="5919" y="681809"/>
                  <a:pt x="2959" y="1362431"/>
                  <a:pt x="0" y="2043052"/>
                </a:cubicBezTo>
                <a:lnTo>
                  <a:pt x="310719" y="2202850"/>
                </a:lnTo>
                <a:lnTo>
                  <a:pt x="1396575" y="1977344"/>
                </a:lnTo>
                <a:lnTo>
                  <a:pt x="2279678" y="874533"/>
                </a:lnTo>
                <a:lnTo>
                  <a:pt x="2646981" y="0"/>
                </a:lnTo>
                <a:lnTo>
                  <a:pt x="8878" y="118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0A035A-5599-4BB2-8206-30BEEAFEC90E}"/>
              </a:ext>
            </a:extLst>
          </p:cNvPr>
          <p:cNvSpPr/>
          <p:nvPr/>
        </p:nvSpPr>
        <p:spPr>
          <a:xfrm>
            <a:off x="1091953" y="3278291"/>
            <a:ext cx="4911685" cy="2551092"/>
          </a:xfrm>
          <a:custGeom>
            <a:avLst/>
            <a:gdLst>
              <a:gd name="connsiteX0" fmla="*/ 27709 w 4821381"/>
              <a:gd name="connsiteY0" fmla="*/ 2013527 h 2068945"/>
              <a:gd name="connsiteX1" fmla="*/ 0 w 4821381"/>
              <a:gd name="connsiteY1" fmla="*/ 1385454 h 2068945"/>
              <a:gd name="connsiteX2" fmla="*/ 886690 w 4821381"/>
              <a:gd name="connsiteY2" fmla="*/ 1302327 h 2068945"/>
              <a:gd name="connsiteX3" fmla="*/ 1265381 w 4821381"/>
              <a:gd name="connsiteY3" fmla="*/ 729673 h 2068945"/>
              <a:gd name="connsiteX4" fmla="*/ 1911927 w 4821381"/>
              <a:gd name="connsiteY4" fmla="*/ 27709 h 2068945"/>
              <a:gd name="connsiteX5" fmla="*/ 2927927 w 4821381"/>
              <a:gd name="connsiteY5" fmla="*/ 0 h 2068945"/>
              <a:gd name="connsiteX6" fmla="*/ 3177309 w 4821381"/>
              <a:gd name="connsiteY6" fmla="*/ 1126836 h 2068945"/>
              <a:gd name="connsiteX7" fmla="*/ 4036290 w 4821381"/>
              <a:gd name="connsiteY7" fmla="*/ 1209963 h 2068945"/>
              <a:gd name="connsiteX8" fmla="*/ 4821381 w 4821381"/>
              <a:gd name="connsiteY8" fmla="*/ 2068945 h 2068945"/>
              <a:gd name="connsiteX9" fmla="*/ 27709 w 4821381"/>
              <a:gd name="connsiteY9" fmla="*/ 2013527 h 2068945"/>
              <a:gd name="connsiteX0" fmla="*/ 27709 w 4858327"/>
              <a:gd name="connsiteY0" fmla="*/ 2013527 h 2013527"/>
              <a:gd name="connsiteX1" fmla="*/ 0 w 4858327"/>
              <a:gd name="connsiteY1" fmla="*/ 1385454 h 2013527"/>
              <a:gd name="connsiteX2" fmla="*/ 886690 w 4858327"/>
              <a:gd name="connsiteY2" fmla="*/ 1302327 h 2013527"/>
              <a:gd name="connsiteX3" fmla="*/ 1265381 w 4858327"/>
              <a:gd name="connsiteY3" fmla="*/ 729673 h 2013527"/>
              <a:gd name="connsiteX4" fmla="*/ 1911927 w 4858327"/>
              <a:gd name="connsiteY4" fmla="*/ 27709 h 2013527"/>
              <a:gd name="connsiteX5" fmla="*/ 2927927 w 4858327"/>
              <a:gd name="connsiteY5" fmla="*/ 0 h 2013527"/>
              <a:gd name="connsiteX6" fmla="*/ 3177309 w 4858327"/>
              <a:gd name="connsiteY6" fmla="*/ 1126836 h 2013527"/>
              <a:gd name="connsiteX7" fmla="*/ 4036290 w 4858327"/>
              <a:gd name="connsiteY7" fmla="*/ 1209963 h 2013527"/>
              <a:gd name="connsiteX8" fmla="*/ 4858327 w 4858327"/>
              <a:gd name="connsiteY8" fmla="*/ 2013527 h 2013527"/>
              <a:gd name="connsiteX9" fmla="*/ 27709 w 4858327"/>
              <a:gd name="connsiteY9" fmla="*/ 2013527 h 2013527"/>
              <a:gd name="connsiteX0" fmla="*/ 0 w 4830618"/>
              <a:gd name="connsiteY0" fmla="*/ 2013527 h 2013527"/>
              <a:gd name="connsiteX1" fmla="*/ 9237 w 4830618"/>
              <a:gd name="connsiteY1" fmla="*/ 1357745 h 2013527"/>
              <a:gd name="connsiteX2" fmla="*/ 858981 w 4830618"/>
              <a:gd name="connsiteY2" fmla="*/ 1302327 h 2013527"/>
              <a:gd name="connsiteX3" fmla="*/ 1237672 w 4830618"/>
              <a:gd name="connsiteY3" fmla="*/ 729673 h 2013527"/>
              <a:gd name="connsiteX4" fmla="*/ 1884218 w 4830618"/>
              <a:gd name="connsiteY4" fmla="*/ 27709 h 2013527"/>
              <a:gd name="connsiteX5" fmla="*/ 2900218 w 4830618"/>
              <a:gd name="connsiteY5" fmla="*/ 0 h 2013527"/>
              <a:gd name="connsiteX6" fmla="*/ 3149600 w 4830618"/>
              <a:gd name="connsiteY6" fmla="*/ 1126836 h 2013527"/>
              <a:gd name="connsiteX7" fmla="*/ 4008581 w 4830618"/>
              <a:gd name="connsiteY7" fmla="*/ 1209963 h 2013527"/>
              <a:gd name="connsiteX8" fmla="*/ 4830618 w 4830618"/>
              <a:gd name="connsiteY8" fmla="*/ 2013527 h 2013527"/>
              <a:gd name="connsiteX9" fmla="*/ 0 w 4830618"/>
              <a:gd name="connsiteY9" fmla="*/ 2013527 h 2013527"/>
              <a:gd name="connsiteX0" fmla="*/ 27708 w 4858326"/>
              <a:gd name="connsiteY0" fmla="*/ 2013527 h 2013527"/>
              <a:gd name="connsiteX1" fmla="*/ 0 w 4858326"/>
              <a:gd name="connsiteY1" fmla="*/ 1357745 h 2013527"/>
              <a:gd name="connsiteX2" fmla="*/ 886689 w 4858326"/>
              <a:gd name="connsiteY2" fmla="*/ 1302327 h 2013527"/>
              <a:gd name="connsiteX3" fmla="*/ 1265380 w 4858326"/>
              <a:gd name="connsiteY3" fmla="*/ 729673 h 2013527"/>
              <a:gd name="connsiteX4" fmla="*/ 1911926 w 4858326"/>
              <a:gd name="connsiteY4" fmla="*/ 27709 h 2013527"/>
              <a:gd name="connsiteX5" fmla="*/ 2927926 w 4858326"/>
              <a:gd name="connsiteY5" fmla="*/ 0 h 2013527"/>
              <a:gd name="connsiteX6" fmla="*/ 3177308 w 4858326"/>
              <a:gd name="connsiteY6" fmla="*/ 1126836 h 2013527"/>
              <a:gd name="connsiteX7" fmla="*/ 4036289 w 4858326"/>
              <a:gd name="connsiteY7" fmla="*/ 1209963 h 2013527"/>
              <a:gd name="connsiteX8" fmla="*/ 4858326 w 4858326"/>
              <a:gd name="connsiteY8" fmla="*/ 2013527 h 2013527"/>
              <a:gd name="connsiteX9" fmla="*/ 27708 w 4858326"/>
              <a:gd name="connsiteY9" fmla="*/ 2013527 h 2013527"/>
              <a:gd name="connsiteX0" fmla="*/ 0 w 4867564"/>
              <a:gd name="connsiteY0" fmla="*/ 2068945 h 2068945"/>
              <a:gd name="connsiteX1" fmla="*/ 9238 w 4867564"/>
              <a:gd name="connsiteY1" fmla="*/ 1357745 h 2068945"/>
              <a:gd name="connsiteX2" fmla="*/ 895927 w 4867564"/>
              <a:gd name="connsiteY2" fmla="*/ 1302327 h 2068945"/>
              <a:gd name="connsiteX3" fmla="*/ 1274618 w 4867564"/>
              <a:gd name="connsiteY3" fmla="*/ 729673 h 2068945"/>
              <a:gd name="connsiteX4" fmla="*/ 1921164 w 4867564"/>
              <a:gd name="connsiteY4" fmla="*/ 27709 h 2068945"/>
              <a:gd name="connsiteX5" fmla="*/ 2937164 w 4867564"/>
              <a:gd name="connsiteY5" fmla="*/ 0 h 2068945"/>
              <a:gd name="connsiteX6" fmla="*/ 3186546 w 4867564"/>
              <a:gd name="connsiteY6" fmla="*/ 1126836 h 2068945"/>
              <a:gd name="connsiteX7" fmla="*/ 4045527 w 4867564"/>
              <a:gd name="connsiteY7" fmla="*/ 1209963 h 2068945"/>
              <a:gd name="connsiteX8" fmla="*/ 4867564 w 4867564"/>
              <a:gd name="connsiteY8" fmla="*/ 2013527 h 2068945"/>
              <a:gd name="connsiteX9" fmla="*/ 0 w 4867564"/>
              <a:gd name="connsiteY9" fmla="*/ 2068945 h 2068945"/>
              <a:gd name="connsiteX0" fmla="*/ 0 w 4932493"/>
              <a:gd name="connsiteY0" fmla="*/ 2068945 h 2070210"/>
              <a:gd name="connsiteX1" fmla="*/ 9238 w 4932493"/>
              <a:gd name="connsiteY1" fmla="*/ 1357745 h 2070210"/>
              <a:gd name="connsiteX2" fmla="*/ 895927 w 4932493"/>
              <a:gd name="connsiteY2" fmla="*/ 1302327 h 2070210"/>
              <a:gd name="connsiteX3" fmla="*/ 1274618 w 4932493"/>
              <a:gd name="connsiteY3" fmla="*/ 729673 h 2070210"/>
              <a:gd name="connsiteX4" fmla="*/ 1921164 w 4932493"/>
              <a:gd name="connsiteY4" fmla="*/ 27709 h 2070210"/>
              <a:gd name="connsiteX5" fmla="*/ 2937164 w 4932493"/>
              <a:gd name="connsiteY5" fmla="*/ 0 h 2070210"/>
              <a:gd name="connsiteX6" fmla="*/ 3186546 w 4932493"/>
              <a:gd name="connsiteY6" fmla="*/ 1126836 h 2070210"/>
              <a:gd name="connsiteX7" fmla="*/ 4045527 w 4932493"/>
              <a:gd name="connsiteY7" fmla="*/ 1209963 h 2070210"/>
              <a:gd name="connsiteX8" fmla="*/ 4932493 w 4932493"/>
              <a:gd name="connsiteY8" fmla="*/ 2070210 h 2070210"/>
              <a:gd name="connsiteX9" fmla="*/ 0 w 4932493"/>
              <a:gd name="connsiteY9" fmla="*/ 2068945 h 2070210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37164 w 4932493"/>
              <a:gd name="connsiteY5" fmla="*/ 539126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92817 w 4932493"/>
              <a:gd name="connsiteY5" fmla="*/ 66764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2493" h="2609336">
                <a:moveTo>
                  <a:pt x="0" y="2608071"/>
                </a:moveTo>
                <a:lnTo>
                  <a:pt x="9238" y="1896871"/>
                </a:lnTo>
                <a:lnTo>
                  <a:pt x="895927" y="1841453"/>
                </a:lnTo>
                <a:lnTo>
                  <a:pt x="1274618" y="1268799"/>
                </a:lnTo>
                <a:lnTo>
                  <a:pt x="2115949" y="0"/>
                </a:lnTo>
                <a:lnTo>
                  <a:pt x="2992817" y="66764"/>
                </a:lnTo>
                <a:lnTo>
                  <a:pt x="3186546" y="1665962"/>
                </a:lnTo>
                <a:lnTo>
                  <a:pt x="4045527" y="1749089"/>
                </a:lnTo>
                <a:lnTo>
                  <a:pt x="4932493" y="2609336"/>
                </a:lnTo>
                <a:lnTo>
                  <a:pt x="0" y="2608071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127588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Standort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Clusterverfahren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Dichtebasiertes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Noise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Startpunkte</a:t>
            </a:r>
            <a:r>
              <a:rPr lang="en-US" sz="2000" spc="-1" dirty="0">
                <a:latin typeface="LMU CompatilFact"/>
              </a:rPr>
              <a:t> der Cluster fix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Cluster </a:t>
            </a:r>
            <a:r>
              <a:rPr lang="en-US" sz="2000" spc="-1" dirty="0" err="1">
                <a:latin typeface="LMU CompatilFact"/>
              </a:rPr>
              <a:t>iterierend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wachsen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lassen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zunehmend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strengerem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Nachbarschaftsparameter</a:t>
            </a:r>
            <a:endParaRPr lang="en-US" sz="2000" spc="-1" dirty="0">
              <a:latin typeface="LMU CompatilFact"/>
            </a:endParaRP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4" name="Google Shape;959;p95">
            <a:extLst>
              <a:ext uri="{FF2B5EF4-FFF2-40B4-BE49-F238E27FC236}">
                <a16:creationId xmlns:a16="http://schemas.microsoft.com/office/drawing/2014/main" id="{67E28166-1DCE-4329-8C7F-4C6D2D9EA343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54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</a:t>
            </a:r>
            <a:r>
              <a:rPr lang="de-DE" sz="1400" spc="-1" dirty="0">
                <a:solidFill>
                  <a:srgbClr val="006C30"/>
                </a:solidFill>
                <a:latin typeface="LMU CompatilFact"/>
              </a:rPr>
              <a:t>01.03.2021                               </a:t>
            </a:r>
            <a:r>
              <a:rPr lang="de-DE" sz="1100" spc="-1" dirty="0">
                <a:latin typeface="LMU CompatilFact"/>
              </a:rPr>
              <a:t>Quelle: http://www.sklima.de/wetterlagen_uebersicht.php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17235F56-5E8A-4606-9361-13FF52EE516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Großwetterlagen Beispiele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2F496BE-26E6-4F3A-A6C8-6C00BA41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9075"/>
              </p:ext>
            </p:extLst>
          </p:nvPr>
        </p:nvGraphicFramePr>
        <p:xfrm>
          <a:off x="507960" y="2137058"/>
          <a:ext cx="7195139" cy="401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533">
                  <a:extLst>
                    <a:ext uri="{9D8B030D-6E8A-4147-A177-3AD203B41FA5}">
                      <a16:colId xmlns:a16="http://schemas.microsoft.com/office/drawing/2014/main" val="751537058"/>
                    </a:ext>
                  </a:extLst>
                </a:gridCol>
                <a:gridCol w="2172114">
                  <a:extLst>
                    <a:ext uri="{9D8B030D-6E8A-4147-A177-3AD203B41FA5}">
                      <a16:colId xmlns:a16="http://schemas.microsoft.com/office/drawing/2014/main" val="4288620739"/>
                    </a:ext>
                  </a:extLst>
                </a:gridCol>
                <a:gridCol w="4389492">
                  <a:extLst>
                    <a:ext uri="{9D8B030D-6E8A-4147-A177-3AD203B41FA5}">
                      <a16:colId xmlns:a16="http://schemas.microsoft.com/office/drawing/2014/main" val="2174906936"/>
                    </a:ext>
                  </a:extLst>
                </a:gridCol>
              </a:tblGrid>
              <a:tr h="42601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Abkürzung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Großwetterlage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012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02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3579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Südliche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39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Winkelförmige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7584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5380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375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29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Trog Westeuropa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95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Übergang/Unbestimmt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9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37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49;p108">
            <a:extLst>
              <a:ext uri="{FF2B5EF4-FFF2-40B4-BE49-F238E27FC236}">
                <a16:creationId xmlns:a16="http://schemas.microsoft.com/office/drawing/2014/main" id="{61ECBBCC-3E92-4344-B364-E0479544451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50;p108">
            <a:extLst>
              <a:ext uri="{FF2B5EF4-FFF2-40B4-BE49-F238E27FC236}">
                <a16:creationId xmlns:a16="http://schemas.microsoft.com/office/drawing/2014/main" id="{529AD45A-2781-400B-BDC8-DB802DD9A4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51;p108">
            <a:extLst>
              <a:ext uri="{FF2B5EF4-FFF2-40B4-BE49-F238E27FC236}">
                <a16:creationId xmlns:a16="http://schemas.microsoft.com/office/drawing/2014/main" id="{EADE11A3-E022-421D-8A4D-F8DDC768814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52;p108">
            <a:extLst>
              <a:ext uri="{FF2B5EF4-FFF2-40B4-BE49-F238E27FC236}">
                <a16:creationId xmlns:a16="http://schemas.microsoft.com/office/drawing/2014/main" id="{A5A7AE44-E466-406D-8786-DEADD486569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53;p108">
            <a:extLst>
              <a:ext uri="{FF2B5EF4-FFF2-40B4-BE49-F238E27FC236}">
                <a16:creationId xmlns:a16="http://schemas.microsoft.com/office/drawing/2014/main" id="{C92DAD59-FB94-4855-8A89-EB6A74B1D7AE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54;p108">
            <a:extLst>
              <a:ext uri="{FF2B5EF4-FFF2-40B4-BE49-F238E27FC236}">
                <a16:creationId xmlns:a16="http://schemas.microsoft.com/office/drawing/2014/main" id="{AE23F290-CCB4-4D2A-B870-19061A266F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600" y="1206000"/>
            <a:ext cx="83808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9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>
                    <a:latin typeface="LMU CompatilFact"/>
                  </a:rPr>
                  <a:t>Distanzberechnung </a:t>
                </a:r>
                <a:r>
                  <a:rPr lang="en-GB" sz="2400" spc="-1" dirty="0" err="1">
                    <a:latin typeface="LMU CompatilFact"/>
                  </a:rPr>
                  <a:t>zwischen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Tagen</a:t>
                </a: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pc="-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z="2000" spc="-1" dirty="0">
                    <a:latin typeface="LMU CompatilFact"/>
                  </a:rPr>
                  <a:t>	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: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000" i="1" spc="-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000" i="1" spc="-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spc="-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 ≔ </m:t>
                        </m:r>
                      </m:e>
                    </m:nary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𝐴𝑛𝑧𝑎h𝑙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𝑑𝑒𝑟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𝑆𝑡𝑎𝑛𝑑𝑜𝑟𝑡𝑒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𝑛𝑖𝑐h𝑡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𝑁𝑜𝑖𝑠𝑒</m:t>
                    </m:r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 err="1">
                    <a:latin typeface="LMU CompatilFact"/>
                  </a:rPr>
                  <a:t>Weiteres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Clustern</a:t>
                </a:r>
                <a:r>
                  <a:rPr lang="en-GB" sz="2400" spc="-1" dirty="0">
                    <a:latin typeface="LMU CompatilFact"/>
                  </a:rPr>
                  <a:t> auf </a:t>
                </a:r>
                <a:r>
                  <a:rPr lang="en-GB" sz="2400" spc="-1" dirty="0" err="1">
                    <a:latin typeface="LMU CompatilFact"/>
                  </a:rPr>
                  <a:t>Tagesebene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mit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erhaltener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Distanzmatrix</a:t>
                </a:r>
                <a:endParaRPr lang="en-GB" sz="24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20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Probleme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Instabil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Hyperparameter eps und </a:t>
            </a:r>
            <a:r>
              <a:rPr lang="en-US" sz="2000" spc="-1" dirty="0" err="1">
                <a:latin typeface="LMU CompatilFact"/>
              </a:rPr>
              <a:t>dessen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Verkleinerung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Sehr </a:t>
            </a:r>
            <a:r>
              <a:rPr lang="en-US" sz="2000" spc="-1" dirty="0" err="1">
                <a:latin typeface="LMU CompatilFact"/>
              </a:rPr>
              <a:t>teuer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Starkes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Reduzieren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gegebenen</a:t>
            </a:r>
            <a:r>
              <a:rPr lang="en-US" sz="2000" spc="-1" dirty="0">
                <a:latin typeface="LMU CompatilFact"/>
              </a:rPr>
              <a:t> Information</a:t>
            </a: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0584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Wahl des </a:t>
            </a:r>
            <a:r>
              <a:rPr lang="en-GB" sz="2400" spc="-1" dirty="0" err="1">
                <a:latin typeface="LMU CompatilFact"/>
              </a:rPr>
              <a:t>Gewichtsvektors</a:t>
            </a:r>
            <a:r>
              <a:rPr lang="en-GB" sz="2400" spc="-1" dirty="0">
                <a:latin typeface="LMU CompatilFact"/>
              </a:rPr>
              <a:t> und der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Ausschlaggebend</a:t>
            </a:r>
            <a:r>
              <a:rPr lang="en-US" sz="2000" spc="-1" dirty="0">
                <a:latin typeface="LMU CompatilFact"/>
              </a:rPr>
              <a:t> auf die </a:t>
            </a:r>
            <a:r>
              <a:rPr lang="en-US" sz="2000" spc="-1" dirty="0" err="1">
                <a:latin typeface="LMU CompatilFact"/>
              </a:rPr>
              <a:t>Clusterbewertungskriterien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Fachlich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sinnvoll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Evtl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mehr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Vorinformation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über</a:t>
            </a:r>
            <a:r>
              <a:rPr lang="en-US" sz="2000" spc="-1" dirty="0">
                <a:latin typeface="LMU CompatilFact"/>
              </a:rPr>
              <a:t> die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entscheiden</a:t>
            </a:r>
            <a:endParaRPr lang="en-GB" sz="24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Saison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Saisonbereinigung</a:t>
            </a:r>
            <a:endParaRPr lang="en-GB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Datensatz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aufteilen</a:t>
            </a:r>
            <a:r>
              <a:rPr lang="en-GB" sz="2000" spc="-1" dirty="0">
                <a:latin typeface="LMU CompatilFact"/>
              </a:rPr>
              <a:t> und </a:t>
            </a:r>
            <a:r>
              <a:rPr lang="en-GB" sz="2000" spc="-1" dirty="0" err="1">
                <a:latin typeface="LMU CompatilFact"/>
              </a:rPr>
              <a:t>getrennt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analysieren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79386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zeitlichen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Struktur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Einführen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einer</a:t>
            </a:r>
            <a:r>
              <a:rPr lang="en-US" sz="2000" spc="-1" dirty="0">
                <a:latin typeface="LMU CompatilFact"/>
              </a:rPr>
              <a:t> 3-Tage-Regel </a:t>
            </a:r>
            <a:r>
              <a:rPr lang="en-US" sz="2000" spc="-1" dirty="0" err="1">
                <a:latin typeface="LMU CompatilFact"/>
              </a:rPr>
              <a:t>beim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Clusterverfahren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Datenformat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Video </a:t>
            </a:r>
            <a:r>
              <a:rPr lang="en-US" sz="2000" spc="-1" dirty="0" err="1">
                <a:latin typeface="LMU CompatilFact"/>
              </a:rPr>
              <a:t>betrachten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statt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Ansammlung</a:t>
            </a:r>
            <a:r>
              <a:rPr lang="en-US" sz="2000" spc="-1" dirty="0">
                <a:latin typeface="LMU CompatilFact"/>
              </a:rPr>
              <a:t> von </a:t>
            </a:r>
            <a:r>
              <a:rPr lang="en-US" sz="2000" spc="-1" dirty="0" err="1">
                <a:latin typeface="LMU CompatilFact"/>
              </a:rPr>
              <a:t>Bildern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weiterer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Anderer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vorhandenen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Messdaten</a:t>
            </a:r>
            <a:r>
              <a:rPr lang="en-GB" sz="2000" spc="-1" dirty="0">
                <a:latin typeface="LMU CompatilFact"/>
              </a:rPr>
              <a:t> (</a:t>
            </a:r>
            <a:r>
              <a:rPr lang="en-GB" sz="2000" spc="-1" dirty="0" err="1">
                <a:latin typeface="LMU CompatilFact"/>
              </a:rPr>
              <a:t>z.B.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Temperatur</a:t>
            </a:r>
            <a:r>
              <a:rPr lang="en-GB" sz="2000" spc="-1" dirty="0">
                <a:latin typeface="LMU CompatilFact"/>
              </a:rPr>
              <a:t>)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Berechnung</a:t>
            </a:r>
            <a:r>
              <a:rPr lang="en-GB" sz="2000" spc="-1" dirty="0">
                <a:latin typeface="LMU CompatilFact"/>
              </a:rPr>
              <a:t> der </a:t>
            </a:r>
            <a:r>
              <a:rPr lang="en-GB" sz="2000" spc="-1" dirty="0" err="1">
                <a:latin typeface="LMU CompatilFact"/>
              </a:rPr>
              <a:t>Stömungsrichtung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anhand</a:t>
            </a:r>
            <a:r>
              <a:rPr lang="en-GB" sz="2000" spc="-1" dirty="0">
                <a:latin typeface="LMU CompatilFact"/>
              </a:rPr>
              <a:t> des </a:t>
            </a:r>
            <a:r>
              <a:rPr lang="en-GB" sz="2000" spc="-1" dirty="0" err="1">
                <a:latin typeface="LMU CompatilFact"/>
              </a:rPr>
              <a:t>Bewegens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Gebiete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über</a:t>
            </a:r>
            <a:r>
              <a:rPr lang="en-GB" sz="2000" spc="-1" dirty="0">
                <a:latin typeface="LMU CompatilFact"/>
              </a:rPr>
              <a:t> den Tag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3421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913D113-1209-4B44-8CF8-EDEA8877B09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Ergebnisse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7071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119A022-1566-4FD8-9162-0CA08D61870E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Fazit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47D1C85-B93A-4256-94CF-E27944F0FE9E}"/>
              </a:ext>
            </a:extLst>
          </p:cNvPr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67BB7F2C-1941-414A-B16F-AFB68F24CD11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Lassen sich Tage anhand von ihren Wettermesswerten sinnvoll clustern?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Silhouettenkoeffizient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von 0.14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 Instabil</a:t>
            </a: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 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>
                <a:latin typeface="LMU CompatilFact"/>
              </a:rPr>
              <a:t>              </a:t>
            </a:r>
            <a:r>
              <a:rPr lang="de-DE" sz="2000" spc="-1" dirty="0">
                <a:latin typeface="LMU CompatilFact"/>
              </a:rPr>
              <a:t>Starke Unterteilung in Sommer- und Wintertage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räumliche Unterscheidung auf </a:t>
            </a:r>
            <a:r>
              <a:rPr lang="de-DE" sz="2000" spc="-1" dirty="0" err="1">
                <a:latin typeface="LMU CompatilFact"/>
              </a:rPr>
              <a:t>Mslp</a:t>
            </a:r>
            <a:r>
              <a:rPr lang="de-DE" sz="2000" spc="-1" dirty="0">
                <a:latin typeface="LMU CompatilFact"/>
              </a:rPr>
              <a:t> Ebene erkennbar, beim Geopotential eher nicht</a:t>
            </a:r>
            <a:r>
              <a:rPr lang="de-DE" sz="2800" spc="-1" dirty="0">
                <a:latin typeface="LMU CompatilFact"/>
              </a:rPr>
              <a:t> 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GWL Unterteilung spiegelt sich nicht sehr deutlich wieder</a:t>
            </a:r>
            <a:r>
              <a:rPr lang="de-DE" sz="3200" spc="-1" dirty="0">
                <a:latin typeface="LMU CompatilFact"/>
              </a:rPr>
              <a:t> </a:t>
            </a:r>
            <a:endParaRPr lang="de-DE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7B61297-046D-4F3B-8F2D-9EF54DF77980}"/>
              </a:ext>
            </a:extLst>
          </p:cNvPr>
          <p:cNvSpPr/>
          <p:nvPr/>
        </p:nvSpPr>
        <p:spPr>
          <a:xfrm>
            <a:off x="703712" y="29526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749628D-E4A8-46AD-B93B-44DB5487D50B}"/>
              </a:ext>
            </a:extLst>
          </p:cNvPr>
          <p:cNvSpPr/>
          <p:nvPr/>
        </p:nvSpPr>
        <p:spPr>
          <a:xfrm>
            <a:off x="703709" y="338468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9B34847-E21C-4FF6-9EE1-1D607CACD011}"/>
              </a:ext>
            </a:extLst>
          </p:cNvPr>
          <p:cNvSpPr/>
          <p:nvPr/>
        </p:nvSpPr>
        <p:spPr>
          <a:xfrm>
            <a:off x="703706" y="444508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E399819-2475-43EF-875C-D7BC56E17ABE}"/>
              </a:ext>
            </a:extLst>
          </p:cNvPr>
          <p:cNvSpPr/>
          <p:nvPr/>
        </p:nvSpPr>
        <p:spPr>
          <a:xfrm>
            <a:off x="703707" y="487714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F42416D-91C0-4D40-8BEC-9E4E344EA4A5}"/>
              </a:ext>
            </a:extLst>
          </p:cNvPr>
          <p:cNvSpPr/>
          <p:nvPr/>
        </p:nvSpPr>
        <p:spPr>
          <a:xfrm>
            <a:off x="703708" y="530920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72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7C58661-52AB-492B-A655-F204A424B7A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Referenzen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52F28229-4D5B-4ED1-80F0-31E742A93EE4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Fattouh, L. &amp; Alharbi, M. Using Modified Partitioning Around Medoids Clustering Technique in Mobile Network Planning. </a:t>
            </a:r>
            <a:r>
              <a:rPr lang="en-US" sz="2000" i="1" dirty="0">
                <a:latin typeface="LMU CompatilFact"/>
              </a:rPr>
              <a:t>International Journal of Computer Science Issues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9</a:t>
            </a:r>
            <a:r>
              <a:rPr lang="en-US" sz="2000" dirty="0">
                <a:latin typeface="LMU CompatilFact"/>
              </a:rPr>
              <a:t> (2013).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Hoyer, A.    (</a:t>
            </a:r>
            <a:r>
              <a:rPr lang="de-DE" sz="2000" dirty="0" err="1">
                <a:latin typeface="LMU CompatilFact"/>
              </a:rPr>
              <a:t>ed</a:t>
            </a:r>
            <a:r>
              <a:rPr lang="de-DE" sz="2000" dirty="0">
                <a:latin typeface="LMU CompatilFact"/>
              </a:rPr>
              <a:t> Ludwig-Maximilians-Universität München) (Sommersemester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James, P. M. An objective classification method for Hess and </a:t>
            </a:r>
            <a:r>
              <a:rPr lang="en-US" sz="2000" dirty="0" err="1">
                <a:latin typeface="LMU CompatilFact"/>
              </a:rPr>
              <a:t>Brezowsky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dirty="0" err="1">
                <a:latin typeface="LMU CompatilFact"/>
              </a:rPr>
              <a:t>Grosswetterlagen</a:t>
            </a:r>
            <a:r>
              <a:rPr lang="en-US" sz="2000" dirty="0">
                <a:latin typeface="LMU CompatilFact"/>
              </a:rPr>
              <a:t> over Europe. </a:t>
            </a:r>
            <a:r>
              <a:rPr lang="en-US" sz="2000" i="1" dirty="0">
                <a:latin typeface="LMU CompatilFact"/>
              </a:rPr>
              <a:t>Theoretical and Applied Climatology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88</a:t>
            </a:r>
            <a:r>
              <a:rPr lang="pt-BR" sz="2000" dirty="0">
                <a:latin typeface="LMU CompatilFact"/>
              </a:rPr>
              <a:t>, 17-42, doi:10.1007/s00704-006-0239-3 (2007).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Neuen, A. </a:t>
            </a:r>
            <a:r>
              <a:rPr lang="de-DE" sz="2000" i="1" dirty="0">
                <a:latin typeface="LMU CompatilFact"/>
              </a:rPr>
              <a:t>Großwetterlagen: Die </a:t>
            </a:r>
            <a:r>
              <a:rPr lang="de-DE" sz="2000" i="1" dirty="0" err="1">
                <a:latin typeface="LMU CompatilFact"/>
              </a:rPr>
              <a:t>antizyklonale</a:t>
            </a:r>
            <a:r>
              <a:rPr lang="de-DE" sz="2000" i="1" dirty="0">
                <a:latin typeface="LMU CompatilFact"/>
              </a:rPr>
              <a:t> </a:t>
            </a:r>
            <a:r>
              <a:rPr lang="de-DE" sz="2000" i="1" dirty="0" err="1">
                <a:latin typeface="LMU CompatilFact"/>
              </a:rPr>
              <a:t>Westlage</a:t>
            </a:r>
            <a:r>
              <a:rPr lang="de-DE" sz="2000" i="1" dirty="0">
                <a:latin typeface="LMU CompatilFact"/>
              </a:rPr>
              <a:t> (WA)</a:t>
            </a:r>
            <a:r>
              <a:rPr lang="de-DE" sz="2000" dirty="0">
                <a:latin typeface="LMU CompatilFact"/>
              </a:rPr>
              <a:t>, &lt;https://wetterkanal.kachelmannwetter.com/grosswetterlagen-die-antizyklonale-westlage-wa/&gt; (11.11.2015).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Schwarzer. </a:t>
            </a:r>
            <a:r>
              <a:rPr lang="de-DE" sz="2000" i="1" dirty="0">
                <a:latin typeface="LMU CompatilFact"/>
              </a:rPr>
              <a:t>SKlima.de, private Wetterstation Peißenberg</a:t>
            </a:r>
            <a:r>
              <a:rPr lang="de-DE" sz="2000" dirty="0">
                <a:latin typeface="LMU CompatilFact"/>
              </a:rPr>
              <a:t>, &lt;http://sklima.de/impressum.php&gt; (2021).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28941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893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gower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2211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Clustereinteilung der Tage anhand beobachteter Wetterdaten</a:t>
            </a:r>
            <a:endParaRPr lang="en-US" sz="2000" b="0" strike="noStrike" spc="-1" dirty="0">
              <a:latin typeface="LMU CompatilFac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Anzahl Cluster &lt; Anzahl GWL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s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Berücksichtigung der räumlichen Datenstruktur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Tage als Beobachtungseinheit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Ohne Vorinformation der herrschenden GWL</a:t>
            </a: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Mit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welcher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Methode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ist</a:t>
            </a:r>
            <a:r>
              <a:rPr lang="en-US" sz="2400" b="0" strike="noStrike" spc="-1" dirty="0">
                <a:latin typeface="LMU CompatilFact"/>
              </a:rPr>
              <a:t> dies </a:t>
            </a:r>
            <a:r>
              <a:rPr lang="en-US" sz="2400" b="0" strike="noStrike" spc="-1" dirty="0" err="1">
                <a:latin typeface="LMU CompatilFact"/>
              </a:rPr>
              <a:t>sinnvoll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möglich</a:t>
            </a:r>
            <a:r>
              <a:rPr lang="en-US" sz="2400" b="0" strike="noStrike" spc="-1" dirty="0">
                <a:latin typeface="LMU CompatilFact"/>
              </a:rPr>
              <a:t>?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EDDD173-DDAC-4AE5-8C7F-2E32866CE25A}"/>
              </a:ext>
            </a:extLst>
          </p:cNvPr>
          <p:cNvSpPr/>
          <p:nvPr/>
        </p:nvSpPr>
        <p:spPr>
          <a:xfrm>
            <a:off x="348605" y="511543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41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70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00600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660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55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1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405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8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1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lvl="0"/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9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8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Vergleich der Cluster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Verteilung von GWL in den Clustern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Vergleich der Zusammensetzung der einzelnen Cluster: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Wie scheinen sie sich auffällig zu unterscheiden?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6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310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Startpunkt: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Für alle Punkte im Cluster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536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10462959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10462959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60033"/>
          <a:stretch/>
        </p:blipFill>
        <p:spPr>
          <a:xfrm>
            <a:off x="203201" y="0"/>
            <a:ext cx="3388188" cy="677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t="50778" b="10704"/>
          <a:stretch/>
        </p:blipFill>
        <p:spPr>
          <a:xfrm>
            <a:off x="3591401" y="0"/>
            <a:ext cx="4397503" cy="677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785599" cy="392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F440094D-0BF1-41C5-9A91-37CB4D20F65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231832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00" y="268700"/>
            <a:ext cx="6381701" cy="638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/>
        </p:nvSpPr>
        <p:spPr>
          <a:xfrm>
            <a:off x="8375267" y="333801"/>
            <a:ext cx="334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Original wide Datensatz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8375267" y="333800"/>
            <a:ext cx="334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Plus filter 1984</a:t>
            </a:r>
            <a:endParaRPr sz="2400"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838708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7818032" cy="69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68" y="203200"/>
            <a:ext cx="7666265" cy="67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6451599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7308403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96774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96774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360">
          <a:noFill/>
        </a:ln>
      </a:spPr>
      <a:bodyPr lIns="90000" tIns="45000" rIns="90000" bIns="45000">
        <a:noAutofit/>
      </a:bodyPr>
      <a:lstStyle>
        <a:defPPr marL="432000" indent="-323640" algn="l">
          <a:lnSpc>
            <a:spcPct val="100000"/>
          </a:lnSpc>
          <a:spcBef>
            <a:spcPts val="1417"/>
          </a:spcBef>
          <a:buClr>
            <a:srgbClr val="000000"/>
          </a:buClr>
          <a:buSzPct val="45000"/>
          <a:buFont typeface="Wingdings" charset="2"/>
          <a:buChar char=""/>
          <a:defRPr sz="2400" b="0" strike="noStrike" spc="-1" dirty="0">
            <a:solidFill>
              <a:srgbClr val="000000"/>
            </a:solidFill>
            <a:latin typeface="LMU CompatilFac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3786</Words>
  <Application>Microsoft Office PowerPoint</Application>
  <PresentationFormat>Breitbild</PresentationFormat>
  <Paragraphs>947</Paragraphs>
  <Slides>98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98</vt:i4>
      </vt:variant>
    </vt:vector>
  </HeadingPairs>
  <TitlesOfParts>
    <vt:vector size="110" baseType="lpstr">
      <vt:lpstr>Arial</vt:lpstr>
      <vt:lpstr>Calibri</vt:lpstr>
      <vt:lpstr>Cambria Math</vt:lpstr>
      <vt:lpstr>Courier New</vt:lpstr>
      <vt:lpstr>Eras Light ITC</vt:lpstr>
      <vt:lpstr>LMU CompatilFact</vt:lpstr>
      <vt:lpstr>StarSymbol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schaaf</dc:creator>
  <dc:description/>
  <cp:lastModifiedBy>HP</cp:lastModifiedBy>
  <cp:revision>3642</cp:revision>
  <cp:lastPrinted>2002-10-09T14:32:30Z</cp:lastPrinted>
  <dcterms:created xsi:type="dcterms:W3CDTF">2003-07-21T12:00:07Z</dcterms:created>
  <dcterms:modified xsi:type="dcterms:W3CDTF">2021-03-22T00:49:20Z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